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58" r:id="rId5"/>
  </p:sldMasterIdLst>
  <p:notesMasterIdLst>
    <p:notesMasterId r:id="rId30"/>
  </p:notesMasterIdLst>
  <p:handoutMasterIdLst>
    <p:handoutMasterId r:id="rId31"/>
  </p:handoutMasterIdLst>
  <p:sldIdLst>
    <p:sldId id="267" r:id="rId6"/>
    <p:sldId id="257" r:id="rId7"/>
    <p:sldId id="271" r:id="rId8"/>
    <p:sldId id="272" r:id="rId9"/>
    <p:sldId id="265" r:id="rId10"/>
    <p:sldId id="275" r:id="rId11"/>
    <p:sldId id="276" r:id="rId12"/>
    <p:sldId id="277" r:id="rId13"/>
    <p:sldId id="278" r:id="rId14"/>
    <p:sldId id="279" r:id="rId15"/>
    <p:sldId id="283" r:id="rId16"/>
    <p:sldId id="280" r:id="rId17"/>
    <p:sldId id="281" r:id="rId18"/>
    <p:sldId id="289" r:id="rId19"/>
    <p:sldId id="296" r:id="rId20"/>
    <p:sldId id="297" r:id="rId21"/>
    <p:sldId id="306" r:id="rId22"/>
    <p:sldId id="299" r:id="rId23"/>
    <p:sldId id="300" r:id="rId24"/>
    <p:sldId id="301" r:id="rId25"/>
    <p:sldId id="298" r:id="rId26"/>
    <p:sldId id="304" r:id="rId27"/>
    <p:sldId id="305" r:id="rId28"/>
    <p:sldId id="270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ech  support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DC00"/>
    <a:srgbClr val="A4343A"/>
    <a:srgbClr val="00AFD7"/>
    <a:srgbClr val="5E6263"/>
    <a:srgbClr val="FF67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 snapToObjects="1">
      <p:cViewPr varScale="1">
        <p:scale>
          <a:sx n="138" d="100"/>
          <a:sy n="138" d="100"/>
        </p:scale>
        <p:origin x="880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77EB5-5EFA-924F-B689-6860B1219073}" type="datetimeFigureOut">
              <a:rPr lang="en-US" smtClean="0"/>
              <a:t>1/21/21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464C3-8853-494F-85F7-7B92B969A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506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D83A7-8344-B14C-A2CE-76A344D76925}" type="datetimeFigureOut">
              <a:rPr lang="en-US" smtClean="0"/>
              <a:t>1/21/21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1BA63-1B23-8447-954D-F7654B630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11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_fWqcVxUvRQ?list=LLsZKzNGEAJ94zmIxPElAgFQ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Because of this House: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hlinkClick r:id="rId3"/>
              </a:rPr>
              <a:t>https://youtu.be/_fWqcVxUvRQ?list=LLsZKzNGEAJ94zmIxPElAgFQ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1BA63-1B23-8447-954D-F7654B630F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7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1BA63-1B23-8447-954D-F7654B630F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07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We are Habitat Video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https://youtu.be/JHi-RNWKVZU?list=LLsZKzNGEAJ94zmIxPElAgFQ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1BA63-1B23-8447-954D-F7654B630F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38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194" y="726283"/>
            <a:ext cx="8128609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191" y="1934406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881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87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582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" y="4632968"/>
            <a:ext cx="9143999" cy="510532"/>
          </a:xfrm>
          <a:prstGeom prst="rect">
            <a:avLst/>
          </a:prstGeom>
          <a:solidFill>
            <a:srgbClr val="CED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43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" y="4632968"/>
            <a:ext cx="9143999" cy="510532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96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925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3543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8800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8621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88800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768621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1422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logo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89" y="1296121"/>
            <a:ext cx="4951210" cy="237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7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3126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0389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6286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2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770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itle slide - add your ow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460190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582" y="2974094"/>
            <a:ext cx="8236951" cy="499338"/>
          </a:xfrm>
        </p:spPr>
        <p:txBody>
          <a:bodyPr anchor="b">
            <a:noAutofit/>
          </a:bodyPr>
          <a:lstStyle>
            <a:lvl1pPr algn="l"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9579" y="3673502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1432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vertical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479680" y="176001"/>
            <a:ext cx="4424460" cy="42240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3" y="205979"/>
            <a:ext cx="3849919" cy="104673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57203" y="1480481"/>
            <a:ext cx="3849919" cy="31141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4588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3507" y="345107"/>
            <a:ext cx="8052682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507" y="1724055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99950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" y="1"/>
            <a:ext cx="9143999" cy="4594622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" y="4632968"/>
            <a:ext cx="9143999" cy="510532"/>
          </a:xfrm>
          <a:prstGeom prst="rect">
            <a:avLst/>
          </a:prstGeom>
          <a:solidFill>
            <a:srgbClr val="CED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20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72" r:id="rId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 spc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445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8" r:id="rId4"/>
    <p:sldLayoutId id="2147483669" r:id="rId5"/>
    <p:sldLayoutId id="2147483673" r:id="rId6"/>
    <p:sldLayoutId id="2147483662" r:id="rId7"/>
    <p:sldLayoutId id="2147483663" r:id="rId8"/>
    <p:sldLayoutId id="2147483671" r:id="rId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AFD7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USCO-16-10285-EM_W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" b="86"/>
          <a:stretch>
            <a:fillRect/>
          </a:stretch>
        </p:blipFill>
        <p:spPr>
          <a:xfrm>
            <a:off x="0" y="0"/>
            <a:ext cx="9144000" cy="4601909"/>
          </a:xfr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78677" y="2689423"/>
            <a:ext cx="4074704" cy="133125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AFD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HOMEOWNER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ORIENTATION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52"/>
            <a:ext cx="3815766" cy="152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29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Guidelines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20409" y="1178840"/>
            <a:ext cx="3560464" cy="3109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en-US" sz="2000" dirty="0">
                <a:ea typeface="ＭＳ Ｐゴシック" panose="020B0600070205080204" pitchFamily="34" charset="-128"/>
              </a:rPr>
              <a:t>Family must have a steady income of at least $ 2,100 per month ($25,200 per year)</a:t>
            </a:r>
          </a:p>
          <a:p>
            <a:pPr marL="0" indent="0">
              <a:buNone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algn="just"/>
            <a:r>
              <a:rPr lang="en-US" altLang="en-US" sz="2000" dirty="0">
                <a:ea typeface="ＭＳ Ｐゴシック" panose="020B0600070205080204" pitchFamily="34" charset="-128"/>
              </a:rPr>
              <a:t>Subject to change upon release of new guidelines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751" y="4686334"/>
            <a:ext cx="3130331" cy="393943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8F174BF9-8834-0140-AE8A-045351E44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614" y="1104214"/>
            <a:ext cx="4339970" cy="27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98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Requirements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82440"/>
            <a:ext cx="8324190" cy="3898129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spcBef>
                <a:spcPts val="1200"/>
              </a:spcBef>
            </a:pPr>
            <a:r>
              <a:rPr lang="en-US" altLang="en-US" sz="2000" dirty="0">
                <a:latin typeface="Minion Pro" pitchFamily="18" charset="0"/>
                <a:ea typeface="ＭＳ Ｐゴシック" panose="020B0600070205080204" pitchFamily="34" charset="-128"/>
              </a:rPr>
              <a:t>Homeowner payments provide Habitat with money to build homes for additional homeowners</a:t>
            </a:r>
          </a:p>
          <a:p>
            <a:pPr eaLnBrk="1" hangingPunct="1">
              <a:lnSpc>
                <a:spcPct val="110000"/>
              </a:lnSpc>
              <a:spcBef>
                <a:spcPts val="1200"/>
              </a:spcBef>
            </a:pPr>
            <a:r>
              <a:rPr lang="en-US" altLang="en-US" sz="2000" dirty="0">
                <a:latin typeface="Minion Pro" pitchFamily="18" charset="0"/>
                <a:ea typeface="ＭＳ Ｐゴシック" panose="020B0600070205080204" pitchFamily="34" charset="-128"/>
              </a:rPr>
              <a:t>Required to pay closing costs </a:t>
            </a:r>
          </a:p>
          <a:p>
            <a:pPr eaLnBrk="1" hangingPunct="1">
              <a:lnSpc>
                <a:spcPct val="110000"/>
              </a:lnSpc>
              <a:spcBef>
                <a:spcPts val="1200"/>
              </a:spcBef>
            </a:pPr>
            <a:r>
              <a:rPr lang="en-US" altLang="en-US" sz="2000" dirty="0">
                <a:latin typeface="Minion Pro" pitchFamily="18" charset="0"/>
                <a:ea typeface="ＭＳ Ｐゴシック" panose="020B0600070205080204" pitchFamily="34" charset="-128"/>
              </a:rPr>
              <a:t>Homebuyers are required to have closing cost money in an Individual Development Account (IDA) through the CASH program. You will be matched with $2 for every $1 your save</a:t>
            </a:r>
            <a:endParaRPr lang="en-US" altLang="en-US" sz="1300" i="1" dirty="0">
              <a:solidFill>
                <a:srgbClr val="C00000"/>
              </a:solidFill>
              <a:latin typeface="Minion Pro" pitchFamily="18" charset="0"/>
              <a:ea typeface="ＭＳ Ｐゴシック" panose="020B0600070205080204" pitchFamily="34" charset="-128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en-US" altLang="en-US" sz="3100" b="1" i="1" dirty="0">
              <a:solidFill>
                <a:srgbClr val="A4343A"/>
              </a:solidFill>
              <a:latin typeface="Minion Pro" pitchFamily="18" charset="0"/>
              <a:ea typeface="ＭＳ Ｐゴシック" panose="020B0600070205080204" pitchFamily="34" charset="-128"/>
            </a:endParaRPr>
          </a:p>
          <a:p>
            <a:pPr marL="0" indent="0" algn="ctr" eaLnBrk="1" hangingPunct="1">
              <a:spcBef>
                <a:spcPts val="0"/>
              </a:spcBef>
              <a:buNone/>
            </a:pPr>
            <a:r>
              <a:rPr lang="en-US" altLang="en-US" sz="3100" b="1" i="1" dirty="0">
                <a:solidFill>
                  <a:srgbClr val="A4343A"/>
                </a:solidFill>
                <a:latin typeface="Minion Pro" pitchFamily="18" charset="0"/>
                <a:ea typeface="ＭＳ Ｐゴシック" panose="020B0600070205080204" pitchFamily="34" charset="-128"/>
              </a:rPr>
              <a:t>You save $500 – CASH matches $1,000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68" y="4732412"/>
            <a:ext cx="4510278" cy="32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87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31" flipH="1">
            <a:off x="4984052" y="1056987"/>
            <a:ext cx="3402868" cy="39205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 Savings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31" flipH="1">
            <a:off x="773250" y="1060168"/>
            <a:ext cx="3282588" cy="39134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1109246">
            <a:off x="748479" y="1696296"/>
            <a:ext cx="2830981" cy="986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ernard MT Condensed" panose="02050806060905020404" pitchFamily="18" charset="0"/>
              </a:rPr>
              <a:t>Traditional Mortgage</a:t>
            </a:r>
          </a:p>
        </p:txBody>
      </p:sp>
      <p:sp>
        <p:nvSpPr>
          <p:cNvPr id="8" name="Rectangle 7"/>
          <p:cNvSpPr/>
          <p:nvPr/>
        </p:nvSpPr>
        <p:spPr>
          <a:xfrm rot="21163609">
            <a:off x="5068222" y="1779087"/>
            <a:ext cx="25314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Bernard MT Condensed" panose="02050806060905020404" pitchFamily="18" charset="0"/>
              </a:rPr>
              <a:t>Habitat for Humanity </a:t>
            </a:r>
          </a:p>
          <a:p>
            <a:pPr algn="ctr"/>
            <a:r>
              <a:rPr lang="en-US" sz="2200" dirty="0">
                <a:latin typeface="Bernard MT Condensed" panose="02050806060905020404" pitchFamily="18" charset="0"/>
              </a:rPr>
              <a:t>Mortgage</a:t>
            </a:r>
          </a:p>
        </p:txBody>
      </p:sp>
      <p:sp>
        <p:nvSpPr>
          <p:cNvPr id="9" name="TextBox 8"/>
          <p:cNvSpPr txBox="1"/>
          <p:nvPr/>
        </p:nvSpPr>
        <p:spPr>
          <a:xfrm rot="21000507">
            <a:off x="1543753" y="2606388"/>
            <a:ext cx="24530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$100,000 Home</a:t>
            </a:r>
          </a:p>
          <a:p>
            <a:pPr algn="ctr"/>
            <a:r>
              <a:rPr lang="en-US" sz="1600" b="1" dirty="0"/>
              <a:t>5% Interest Rate</a:t>
            </a:r>
          </a:p>
          <a:p>
            <a:pPr algn="ctr"/>
            <a:r>
              <a:rPr lang="en-US" sz="1600" b="1" dirty="0"/>
              <a:t>30 Year Mortgage</a:t>
            </a:r>
          </a:p>
          <a:p>
            <a:pPr algn="ctr"/>
            <a:endParaRPr lang="en-US" sz="800" b="1" dirty="0"/>
          </a:p>
          <a:p>
            <a:pPr algn="ctr"/>
            <a:r>
              <a:rPr lang="en-US" sz="1600" b="1" dirty="0"/>
              <a:t>You Pay a Total of</a:t>
            </a:r>
          </a:p>
          <a:p>
            <a:pPr algn="ctr"/>
            <a:r>
              <a:rPr lang="en-US" sz="3600" b="1" dirty="0"/>
              <a:t>$193,255</a:t>
            </a:r>
          </a:p>
          <a:p>
            <a:pPr algn="ctr"/>
            <a:r>
              <a:rPr lang="en-US" b="1" dirty="0"/>
              <a:t>For your Home!</a:t>
            </a:r>
          </a:p>
        </p:txBody>
      </p:sp>
      <p:sp>
        <p:nvSpPr>
          <p:cNvPr id="10" name="TextBox 9"/>
          <p:cNvSpPr txBox="1"/>
          <p:nvPr/>
        </p:nvSpPr>
        <p:spPr>
          <a:xfrm rot="21000507">
            <a:off x="5827544" y="2512248"/>
            <a:ext cx="22701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$100,000 Home</a:t>
            </a:r>
          </a:p>
          <a:p>
            <a:pPr algn="ctr"/>
            <a:r>
              <a:rPr lang="en-US" sz="1600" b="1" dirty="0"/>
              <a:t>0% Interest Rate</a:t>
            </a:r>
          </a:p>
          <a:p>
            <a:pPr algn="ctr"/>
            <a:r>
              <a:rPr lang="en-US" sz="1600" b="1" dirty="0"/>
              <a:t>20-30 Year Mortgage</a:t>
            </a:r>
          </a:p>
          <a:p>
            <a:pPr algn="ctr"/>
            <a:endParaRPr lang="en-US" sz="800" b="1" dirty="0"/>
          </a:p>
          <a:p>
            <a:pPr algn="ctr"/>
            <a:r>
              <a:rPr lang="en-US" sz="1600" b="1" dirty="0"/>
              <a:t>You Pay a Total of</a:t>
            </a:r>
          </a:p>
          <a:p>
            <a:pPr algn="ctr"/>
            <a:r>
              <a:rPr lang="en-US" sz="3600" b="1" dirty="0"/>
              <a:t>$100,000</a:t>
            </a:r>
          </a:p>
          <a:p>
            <a:pPr algn="ctr"/>
            <a:r>
              <a:rPr lang="en-US" b="1" dirty="0"/>
              <a:t>For your Home!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051663" y="658416"/>
            <a:ext cx="1200323" cy="1612511"/>
            <a:chOff x="6977490" y="494724"/>
            <a:chExt cx="1297882" cy="2102825"/>
          </a:xfrm>
        </p:grpSpPr>
        <p:sp>
          <p:nvSpPr>
            <p:cNvPr id="17" name="Oval 16"/>
            <p:cNvSpPr/>
            <p:nvPr/>
          </p:nvSpPr>
          <p:spPr>
            <a:xfrm>
              <a:off x="7170057" y="870731"/>
              <a:ext cx="725714" cy="5421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78" b="100000" l="0" r="96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77306">
              <a:off x="6977490" y="494724"/>
              <a:ext cx="1297882" cy="2102825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/>
        </p:nvCxnSpPr>
        <p:spPr>
          <a:xfrm>
            <a:off x="7777163" y="1023938"/>
            <a:ext cx="7143" cy="3929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487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Equity/Silent Second Mortgage </a:t>
            </a:r>
            <a:r>
              <a:rPr lang="en-US" sz="1800" dirty="0"/>
              <a:t>(EXAMPLE)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025845"/>
            <a:ext cx="5715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i="1" dirty="0">
                <a:solidFill>
                  <a:schemeClr val="bg1"/>
                </a:solidFill>
              </a:rPr>
              <a:t>$100,000 Construction Cost of Home</a:t>
            </a:r>
          </a:p>
          <a:p>
            <a:pPr lvl="0">
              <a:lnSpc>
                <a:spcPct val="150000"/>
              </a:lnSpc>
            </a:pPr>
            <a:r>
              <a:rPr lang="en-US" sz="2400" b="1" i="1" dirty="0">
                <a:solidFill>
                  <a:schemeClr val="bg1"/>
                </a:solidFill>
              </a:rPr>
              <a:t>$130,000 Appraised Cost of Home</a:t>
            </a:r>
          </a:p>
          <a:p>
            <a:pPr lvl="0"/>
            <a:endParaRPr lang="en-US" sz="800" b="1" dirty="0">
              <a:solidFill>
                <a:schemeClr val="bg1"/>
              </a:solidFill>
            </a:endParaRPr>
          </a:p>
          <a:p>
            <a:pPr lvl="0"/>
            <a:r>
              <a:rPr lang="en-US" sz="2400" b="1" i="1" dirty="0">
                <a:solidFill>
                  <a:srgbClr val="CEDC00"/>
                </a:solidFill>
              </a:rPr>
              <a:t>Silent Second Mortgage is</a:t>
            </a:r>
          </a:p>
          <a:p>
            <a:pPr lvl="0"/>
            <a:r>
              <a:rPr lang="en-US" sz="4400" b="1" i="1" dirty="0">
                <a:solidFill>
                  <a:srgbClr val="CEDC00"/>
                </a:solidFill>
              </a:rPr>
              <a:t>$30,000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3345" y="3358341"/>
            <a:ext cx="9448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/>
                </a:solidFill>
              </a:rPr>
              <a:t>Silent Second Mortgage amount reduces over the course of your mortgage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/>
                </a:solidFill>
              </a:rPr>
              <a:t>Silent Second Mortgage is payable to MAHFH ONLY upon the sale of your home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/>
                </a:solidFill>
              </a:rPr>
              <a:t>If you pay off your mortgage completely - Silent Second Mortgage is NEVER PAID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68" y="4732412"/>
            <a:ext cx="4510278" cy="32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77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Willingness to Partner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37091"/>
            <a:ext cx="8229600" cy="339447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sz="3000" dirty="0"/>
              <a:t>Willingness to partner is </a:t>
            </a:r>
          </a:p>
          <a:p>
            <a:pPr marL="0" indent="0">
              <a:lnSpc>
                <a:spcPct val="110000"/>
              </a:lnSpc>
              <a:spcBef>
                <a:spcPts val="500"/>
              </a:spcBef>
              <a:buNone/>
              <a:defRPr/>
            </a:pPr>
            <a:r>
              <a:rPr lang="en-US" sz="3000" dirty="0"/>
              <a:t>   determined primarily through</a:t>
            </a:r>
          </a:p>
          <a:p>
            <a:pPr marL="0" indent="0">
              <a:lnSpc>
                <a:spcPct val="110000"/>
              </a:lnSpc>
              <a:spcBef>
                <a:spcPts val="500"/>
              </a:spcBef>
              <a:buNone/>
              <a:defRPr/>
            </a:pPr>
            <a:r>
              <a:rPr lang="en-US" sz="3000" dirty="0"/>
              <a:t>   Sweat Equity</a:t>
            </a:r>
          </a:p>
          <a:p>
            <a:pPr>
              <a:lnSpc>
                <a:spcPct val="110000"/>
              </a:lnSpc>
              <a:spcBef>
                <a:spcPts val="500"/>
              </a:spcBef>
              <a:defRPr/>
            </a:pPr>
            <a:endParaRPr lang="en-US" sz="2800" dirty="0"/>
          </a:p>
          <a:p>
            <a:pPr algn="just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sz="2800" dirty="0"/>
              <a:t>The purpose of sweat equity is to teach skills to maintain your home, to build positive relationships with volunteers and other homeowners, and to help with life-skills that will serve to benefit your family</a:t>
            </a:r>
          </a:p>
          <a:p>
            <a:pPr>
              <a:defRPr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751" y="4686334"/>
            <a:ext cx="3130331" cy="393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635" y="1171500"/>
            <a:ext cx="2157096" cy="1540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2311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Sweat Equity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3117" y="1234843"/>
            <a:ext cx="8229600" cy="235810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3000" dirty="0"/>
              <a:t>Sweat Equity: 200 hours per adult to be </a:t>
            </a:r>
          </a:p>
          <a:p>
            <a:pPr marL="0" indent="0">
              <a:buNone/>
              <a:defRPr/>
            </a:pPr>
            <a:r>
              <a:rPr lang="en-US" sz="3000" dirty="0"/>
              <a:t>completed during your partnership with</a:t>
            </a: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sz="3000" dirty="0"/>
              <a:t>MAHFH before closing on your home</a:t>
            </a:r>
          </a:p>
          <a:p>
            <a:pPr>
              <a:defRPr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68" y="4732412"/>
            <a:ext cx="4510278" cy="32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43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4263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Credit Counseling - Application Requirement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6218" y="1408594"/>
            <a:ext cx="8786813" cy="3080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Credit Counseling is an application requirement</a:t>
            </a:r>
          </a:p>
          <a:p>
            <a:pPr lvl="1">
              <a:lnSpc>
                <a:spcPct val="150000"/>
              </a:lnSpc>
              <a:spcAft>
                <a:spcPts val="1800"/>
              </a:spcAft>
              <a:defRPr/>
            </a:pPr>
            <a:r>
              <a:rPr lang="en-US" altLang="en-US" sz="2000" dirty="0">
                <a:latin typeface="Minion Pro" pitchFamily="18" charset="0"/>
                <a:ea typeface="ＭＳ Ｐゴシック" panose="020B0600070205080204" pitchFamily="34" charset="-128"/>
              </a:rPr>
              <a:t>Schedule and attend initial credit counseling session with MAHFH appointed financial counselor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en-US" sz="2000" b="1" dirty="0">
                <a:solidFill>
                  <a:srgbClr val="A4343A"/>
                </a:solidFill>
                <a:latin typeface="Minion Pro" pitchFamily="18" charset="0"/>
                <a:ea typeface="ＭＳ Ｐゴシック" panose="020B0600070205080204" pitchFamily="34" charset="-128"/>
              </a:rPr>
              <a:t>IMPORTANT: YOUR APPLICATION IS NOT COMPLETE  AND WILL NOT BE ACCEPTED UNTIL YOU HAVE ATTENDED CREDIT COUNSELING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751" y="4686334"/>
            <a:ext cx="3130331" cy="39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62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Process Recap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Schedule and attend credit counseling session - submit report with application. HCCI – 800-234-0217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altLang="en-US" sz="24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Gather and send required documents to office the MAHFH office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altLang="en-US" sz="24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Submit by March 1, 2021</a:t>
            </a:r>
          </a:p>
          <a:p>
            <a:pPr marL="0" indent="0" eaLnBrk="1" hangingPunct="1">
              <a:buNone/>
            </a:pPr>
            <a:endParaRPr lang="en-US" altLang="en-US" sz="24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MAHFH reviews application and notifies qualified applicants</a:t>
            </a:r>
            <a:endParaRPr lang="en-US" altLang="en-US" sz="2000" dirty="0">
              <a:latin typeface="Minion Pro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5869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Approval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After MAHFH reviews completed application,                  application approval will depend on the following criteria:</a:t>
            </a:r>
            <a:endParaRPr lang="en-US" altLang="en-US" sz="9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demonstrated </a:t>
            </a:r>
            <a:r>
              <a:rPr lang="en-US" altLang="en-US" sz="2400" b="1" dirty="0">
                <a:latin typeface="Minion Pro" pitchFamily="18" charset="0"/>
                <a:ea typeface="ＭＳ Ｐゴシック" panose="020B0600070205080204" pitchFamily="34" charset="-128"/>
              </a:rPr>
              <a:t>need</a:t>
            </a: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 for affordable housing: home visit</a:t>
            </a:r>
            <a:endParaRPr lang="en-US" altLang="en-US" sz="9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altLang="en-US" sz="2400" b="1" dirty="0">
                <a:latin typeface="Minion Pro" pitchFamily="18" charset="0"/>
                <a:ea typeface="ＭＳ Ｐゴシック" panose="020B0600070205080204" pitchFamily="34" charset="-128"/>
              </a:rPr>
              <a:t>ability to pay</a:t>
            </a: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: fall within income guidelines and save closing costs</a:t>
            </a:r>
            <a:endParaRPr lang="en-US" altLang="en-US" sz="8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altLang="en-US" sz="2400" b="1" dirty="0">
                <a:latin typeface="Minion Pro" pitchFamily="18" charset="0"/>
                <a:ea typeface="ＭＳ Ｐゴシック" panose="020B0600070205080204" pitchFamily="34" charset="-128"/>
              </a:rPr>
              <a:t>willingness to partner</a:t>
            </a: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: sweat equity and training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68" y="4732412"/>
            <a:ext cx="4510278" cy="32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IMPORTANT!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50880" y="1410298"/>
            <a:ext cx="7108392" cy="2972011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Approved application DOES NOT mean you will receive a home if you do not complete all requirements</a:t>
            </a:r>
            <a:endParaRPr lang="en-US" altLang="en-US" sz="10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US" altLang="en-US" sz="20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Approved applicants will be notified by mail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sz="24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algn="just" eaLnBrk="1" hangingPunct="1">
              <a:defRPr/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Approved applicants are required to make acceptable progress toward sweat equity requirements and attend homebuyer training</a:t>
            </a:r>
          </a:p>
          <a:p>
            <a:pPr algn="just" eaLnBrk="1" hangingPunct="1">
              <a:defRPr/>
            </a:pPr>
            <a:endParaRPr lang="en-US" altLang="en-US" sz="24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US" altLang="en-US" sz="2000" dirty="0">
              <a:latin typeface="Minion Pro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751" y="4686334"/>
            <a:ext cx="3130331" cy="39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38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History of Habitat for Humanity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68" y="4732412"/>
            <a:ext cx="4510278" cy="322326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In 1976, Habitat for Humanity International founded by Millard and Linda Fuller</a:t>
            </a:r>
          </a:p>
        </p:txBody>
      </p:sp>
      <p:pic>
        <p:nvPicPr>
          <p:cNvPr id="10" name="Picture 8" descr="http://www.habitatum.org/sites/photos/full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56" y="2154621"/>
            <a:ext cx="2175144" cy="23201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www.fullercenterphotopartner.org/Millard-and-Linda-Fuller/Millard-and-Linda-working-1/1232006-millard-and-linda/326686171_qmGRK-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2657088"/>
            <a:ext cx="2722562" cy="18176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static1.squarespace.com/static/54e5f08ee4b0614713be98fa/t/54ef9717e4b0fceb1405f453/1424987936118/1242006-millard-and-linda.jpg?format=1500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7575"/>
            <a:ext cx="2590800" cy="1727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02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a Habitat Home for You?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endParaRPr lang="en-US" altLang="en-US" sz="8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200" dirty="0">
                <a:latin typeface="Minion Pro" pitchFamily="18" charset="0"/>
                <a:ea typeface="ＭＳ Ｐゴシック" panose="020B0600070205080204" pitchFamily="34" charset="-128"/>
              </a:rPr>
              <a:t>Are you able to make </a:t>
            </a:r>
            <a:r>
              <a:rPr lang="en-US" altLang="en-US" sz="2200" u="sng" dirty="0">
                <a:latin typeface="Minion Pro" pitchFamily="18" charset="0"/>
                <a:ea typeface="ＭＳ Ｐゴシック" panose="020B0600070205080204" pitchFamily="34" charset="-128"/>
              </a:rPr>
              <a:t>monthly mortgage payments</a:t>
            </a:r>
            <a:r>
              <a:rPr lang="en-US" altLang="en-US" sz="2200" dirty="0">
                <a:latin typeface="Minion Pro" pitchFamily="18" charset="0"/>
                <a:ea typeface="ＭＳ Ｐゴシック" panose="020B0600070205080204" pitchFamily="34" charset="-128"/>
              </a:rPr>
              <a:t> on time?</a:t>
            </a:r>
          </a:p>
          <a:p>
            <a:pPr eaLnBrk="1" hangingPunct="1">
              <a:defRPr/>
            </a:pPr>
            <a:endParaRPr lang="en-US" altLang="en-US" sz="10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200" dirty="0">
                <a:latin typeface="Minion Pro" pitchFamily="18" charset="0"/>
                <a:ea typeface="ＭＳ Ｐゴシック" panose="020B0600070205080204" pitchFamily="34" charset="-128"/>
              </a:rPr>
              <a:t>Are you willing to perform </a:t>
            </a:r>
            <a:r>
              <a:rPr lang="en-US" altLang="en-US" sz="2200" u="sng" dirty="0">
                <a:latin typeface="Minion Pro" pitchFamily="18" charset="0"/>
                <a:ea typeface="ＭＳ Ｐゴシック" panose="020B0600070205080204" pitchFamily="34" charset="-128"/>
              </a:rPr>
              <a:t>sweat equity hours</a:t>
            </a:r>
            <a:r>
              <a:rPr lang="en-US" altLang="en-US" sz="2200" dirty="0">
                <a:latin typeface="Minion Pro" pitchFamily="18" charset="0"/>
                <a:ea typeface="ＭＳ Ｐゴシック" panose="020B0600070205080204" pitchFamily="34" charset="-128"/>
              </a:rPr>
              <a:t>?</a:t>
            </a:r>
          </a:p>
          <a:p>
            <a:pPr eaLnBrk="1" hangingPunct="1">
              <a:defRPr/>
            </a:pPr>
            <a:endParaRPr lang="en-US" altLang="en-US" sz="10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200" dirty="0">
                <a:latin typeface="Minion Pro" pitchFamily="18" charset="0"/>
                <a:ea typeface="ＭＳ Ｐゴシック" panose="020B0600070205080204" pitchFamily="34" charset="-128"/>
              </a:rPr>
              <a:t>Are you willing to attend </a:t>
            </a:r>
            <a:r>
              <a:rPr lang="en-US" altLang="en-US" sz="2200" u="sng" dirty="0">
                <a:latin typeface="Minion Pro" pitchFamily="18" charset="0"/>
                <a:ea typeface="ＭＳ Ｐゴシック" panose="020B0600070205080204" pitchFamily="34" charset="-128"/>
              </a:rPr>
              <a:t>training</a:t>
            </a:r>
            <a:r>
              <a:rPr lang="en-US" altLang="en-US" sz="2200" dirty="0">
                <a:latin typeface="Minion Pro" pitchFamily="18" charset="0"/>
                <a:ea typeface="ＭＳ Ｐゴシック" panose="020B0600070205080204" pitchFamily="34" charset="-128"/>
              </a:rPr>
              <a:t>?</a:t>
            </a:r>
          </a:p>
          <a:p>
            <a:pPr eaLnBrk="1" hangingPunct="1">
              <a:defRPr/>
            </a:pPr>
            <a:endParaRPr lang="en-US" altLang="en-US" sz="10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200" dirty="0">
                <a:latin typeface="Minion Pro" pitchFamily="18" charset="0"/>
                <a:ea typeface="ＭＳ Ｐゴシック" panose="020B0600070205080204" pitchFamily="34" charset="-128"/>
              </a:rPr>
              <a:t>Are you willing to receive </a:t>
            </a:r>
            <a:r>
              <a:rPr lang="en-US" altLang="en-US" sz="2200" u="sng" dirty="0">
                <a:latin typeface="Minion Pro" pitchFamily="18" charset="0"/>
                <a:ea typeface="ＭＳ Ｐゴシック" panose="020B0600070205080204" pitchFamily="34" charset="-128"/>
              </a:rPr>
              <a:t>budget and financial counseling</a:t>
            </a:r>
            <a:r>
              <a:rPr lang="en-US" altLang="en-US" sz="2200" dirty="0">
                <a:latin typeface="Minion Pro" pitchFamily="18" charset="0"/>
                <a:ea typeface="ＭＳ Ｐゴシック" panose="020B0600070205080204" pitchFamily="34" charset="-128"/>
              </a:rPr>
              <a:t>?</a:t>
            </a:r>
          </a:p>
          <a:p>
            <a:pPr eaLnBrk="1" hangingPunct="1">
              <a:defRPr/>
            </a:pPr>
            <a:endParaRPr lang="en-US" altLang="en-US" sz="18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r>
              <a:rPr lang="en-US" altLang="en-US" sz="2200" dirty="0">
                <a:latin typeface="Minion Pro" pitchFamily="18" charset="0"/>
                <a:ea typeface="ＭＳ Ｐゴシック" panose="020B0600070205080204" pitchFamily="34" charset="-128"/>
              </a:rPr>
              <a:t>Did you say </a:t>
            </a:r>
            <a:r>
              <a:rPr lang="en-US" altLang="en-US" sz="2200" i="1" dirty="0">
                <a:latin typeface="Minion Pro" pitchFamily="18" charset="0"/>
                <a:ea typeface="ＭＳ Ｐゴシック" panose="020B0600070205080204" pitchFamily="34" charset="-128"/>
              </a:rPr>
              <a:t>Yes! </a:t>
            </a:r>
            <a:r>
              <a:rPr lang="en-US" altLang="en-US" sz="2200" dirty="0">
                <a:latin typeface="Minion Pro" pitchFamily="18" charset="0"/>
                <a:ea typeface="ＭＳ Ｐゴシック" panose="020B0600070205080204" pitchFamily="34" charset="-128"/>
              </a:rPr>
              <a:t>to all of these questions?  If so, please pick-up an application when you leave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sz="2200" dirty="0">
              <a:latin typeface="Minion Pro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68" y="4732412"/>
            <a:ext cx="4510278" cy="322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295" y="205979"/>
            <a:ext cx="1143298" cy="994172"/>
          </a:xfrm>
          <a:prstGeom prst="rect">
            <a:avLst/>
          </a:prstGeom>
          <a:ln>
            <a:solidFill>
              <a:srgbClr val="CED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7666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Process - Recap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Complete Application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en-US" altLang="en-US" sz="24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Gather and copy required documents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en-US" altLang="en-US" sz="24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Schedule and attend credit counseling session - submit report with application. HCCI – 800-234-0217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en-US" altLang="en-US" sz="24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Timely submit completed application and all required documents to MAHFH office 727 </a:t>
            </a:r>
            <a:r>
              <a:rPr lang="en-US" altLang="en-US" sz="2400" dirty="0" err="1">
                <a:latin typeface="Minion Pro" pitchFamily="18" charset="0"/>
                <a:ea typeface="ＭＳ Ｐゴシック" panose="020B0600070205080204" pitchFamily="34" charset="-128"/>
              </a:rPr>
              <a:t>Poyntz</a:t>
            </a: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 Ave – Lower Lobby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endParaRPr lang="en-US" altLang="en-US" sz="24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MAHFH reviews application and notifies qualified applicants</a:t>
            </a:r>
            <a:endParaRPr lang="en-US" altLang="en-US" sz="2000" dirty="0">
              <a:latin typeface="Minion Pro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5" name="Habitat. We Build. – Homes that change lives [full version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90296" y="1431379"/>
            <a:ext cx="6763407" cy="2520511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Applications are Due: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March 1, 2021</a:t>
            </a:r>
          </a:p>
        </p:txBody>
      </p:sp>
    </p:spTree>
    <p:extLst>
      <p:ext uri="{BB962C8B-B14F-4D97-AF65-F5344CB8AC3E}">
        <p14:creationId xmlns:p14="http://schemas.microsoft.com/office/powerpoint/2010/main" val="3608821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e are Habita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639" y="105103"/>
            <a:ext cx="7847953" cy="44143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68" y="4732412"/>
            <a:ext cx="4510278" cy="32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4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2" y="869114"/>
            <a:ext cx="7002047" cy="2798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751" y="4686334"/>
            <a:ext cx="3130331" cy="39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15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of Habitat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751" y="4686334"/>
            <a:ext cx="3130331" cy="393943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147601"/>
            <a:ext cx="8229600" cy="339447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spcBef>
                <a:spcPts val="200"/>
              </a:spcBef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Mission Vision: A world where everyone has a decent place to live.</a:t>
            </a:r>
          </a:p>
          <a:p>
            <a:pPr eaLnBrk="1" hangingPunct="1">
              <a:spcBef>
                <a:spcPts val="200"/>
              </a:spcBef>
            </a:pPr>
            <a:endParaRPr lang="en-US" altLang="en-US" sz="10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ts val="200"/>
              </a:spcBef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Mission Statement: Seeking to put God’s love into action, Habitat for Humanity brings people together to build homes, communities and hope</a:t>
            </a:r>
          </a:p>
          <a:p>
            <a:pPr eaLnBrk="1" hangingPunct="1">
              <a:spcBef>
                <a:spcPts val="200"/>
              </a:spcBef>
            </a:pPr>
            <a:endParaRPr lang="en-US" altLang="en-US" sz="10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ts val="200"/>
              </a:spcBef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Mission Principles</a:t>
            </a:r>
          </a:p>
          <a:p>
            <a:pPr lvl="1" eaLnBrk="1" hangingPunct="1"/>
            <a:r>
              <a:rPr lang="en-US" altLang="en-US" sz="2200" dirty="0">
                <a:latin typeface="Minion Pro" pitchFamily="18" charset="0"/>
                <a:ea typeface="ＭＳ Ｐゴシック" panose="020B0600070205080204" pitchFamily="34" charset="-128"/>
              </a:rPr>
              <a:t>Demonstrate the love of Jesus Christ</a:t>
            </a:r>
          </a:p>
          <a:p>
            <a:pPr lvl="1" eaLnBrk="1" hangingPunct="1"/>
            <a:r>
              <a:rPr lang="en-US" altLang="en-US" sz="2200" dirty="0">
                <a:latin typeface="Minion Pro" pitchFamily="18" charset="0"/>
                <a:ea typeface="ＭＳ Ｐゴシック" panose="020B0600070205080204" pitchFamily="34" charset="-128"/>
              </a:rPr>
              <a:t>Focus on shelter</a:t>
            </a:r>
          </a:p>
          <a:p>
            <a:pPr lvl="1" eaLnBrk="1" hangingPunct="1"/>
            <a:r>
              <a:rPr lang="en-US" altLang="en-US" sz="2200" dirty="0">
                <a:latin typeface="Minion Pro" pitchFamily="18" charset="0"/>
                <a:ea typeface="ＭＳ Ｐゴシック" panose="020B0600070205080204" pitchFamily="34" charset="-128"/>
              </a:rPr>
              <a:t>Advocate for affordable housing</a:t>
            </a:r>
          </a:p>
          <a:p>
            <a:pPr lvl="1" eaLnBrk="1" hangingPunct="1"/>
            <a:r>
              <a:rPr lang="en-US" altLang="en-US" sz="2200" dirty="0">
                <a:latin typeface="Minion Pro" pitchFamily="18" charset="0"/>
                <a:ea typeface="ＭＳ Ｐゴシック" panose="020B0600070205080204" pitchFamily="34" charset="-128"/>
              </a:rPr>
              <a:t>Promote dignity and hope</a:t>
            </a:r>
          </a:p>
          <a:p>
            <a:pPr lvl="1" eaLnBrk="1" hangingPunct="1"/>
            <a:r>
              <a:rPr lang="en-US" altLang="en-US" sz="2200" dirty="0">
                <a:latin typeface="Minion Pro" pitchFamily="18" charset="0"/>
                <a:ea typeface="ＭＳ Ｐゴシック" panose="020B0600070205080204" pitchFamily="34" charset="-128"/>
              </a:rPr>
              <a:t>Support sustainable and transformational development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755" y="2291258"/>
            <a:ext cx="2836321" cy="17656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4148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Habi</a:t>
            </a:r>
            <a:r>
              <a:rPr lang="en-US" dirty="0"/>
              <a:t>-facts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7509" y="1147601"/>
            <a:ext cx="8229600" cy="3394472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ts val="200"/>
              </a:spcBef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Dedicated to the elimination of poverty housing by building simple, decent, affordable homes</a:t>
            </a:r>
          </a:p>
          <a:p>
            <a:pPr eaLnBrk="1" hangingPunct="1">
              <a:spcBef>
                <a:spcPts val="200"/>
              </a:spcBef>
            </a:pPr>
            <a:endParaRPr lang="en-US" altLang="en-US" sz="10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ts val="200"/>
              </a:spcBef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Volunteer labor and donations of money and materials help build homes with the partner family</a:t>
            </a:r>
          </a:p>
          <a:p>
            <a:pPr eaLnBrk="1" hangingPunct="1">
              <a:spcBef>
                <a:spcPts val="200"/>
              </a:spcBef>
            </a:pPr>
            <a:endParaRPr lang="en-US" altLang="en-US" sz="10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ts val="200"/>
              </a:spcBef>
            </a:pPr>
            <a:r>
              <a:rPr lang="en-US" altLang="en-US" sz="2400" b="1" dirty="0">
                <a:latin typeface="Minion Pro" pitchFamily="18" charset="0"/>
                <a:ea typeface="ＭＳ Ｐゴシック" panose="020B0600070205080204" pitchFamily="34" charset="-128"/>
              </a:rPr>
              <a:t>Not a give-away program – houses are SOLD at </a:t>
            </a:r>
          </a:p>
          <a:p>
            <a:pPr marL="0" indent="0" eaLnBrk="1" hangingPunct="1">
              <a:spcBef>
                <a:spcPts val="200"/>
              </a:spcBef>
              <a:buNone/>
            </a:pPr>
            <a:r>
              <a:rPr lang="en-US" altLang="en-US" sz="2400" b="1" dirty="0">
                <a:latin typeface="Minion Pro" pitchFamily="18" charset="0"/>
                <a:ea typeface="ＭＳ Ｐゴシック" panose="020B0600070205080204" pitchFamily="34" charset="-128"/>
              </a:rPr>
              <a:t>     no profit and are financed with affordable loans</a:t>
            </a:r>
          </a:p>
          <a:p>
            <a:pPr eaLnBrk="1" hangingPunct="1">
              <a:spcBef>
                <a:spcPts val="200"/>
              </a:spcBef>
            </a:pPr>
            <a:endParaRPr lang="en-US" altLang="en-US" sz="10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ts val="200"/>
              </a:spcBef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Home buyers’ monthly payments are used to build </a:t>
            </a:r>
          </a:p>
          <a:p>
            <a:pPr marL="0" indent="0" eaLnBrk="1" hangingPunct="1">
              <a:spcBef>
                <a:spcPts val="200"/>
              </a:spcBef>
              <a:buNone/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     new homes for families in need of affordable housing</a:t>
            </a:r>
            <a:endParaRPr lang="en-US" altLang="en-US" sz="2000" dirty="0">
              <a:latin typeface="Minion Pro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68" y="4732412"/>
            <a:ext cx="4510278" cy="32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63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3" y="205978"/>
            <a:ext cx="3849919" cy="942464"/>
          </a:xfrm>
        </p:spPr>
        <p:txBody>
          <a:bodyPr/>
          <a:lstStyle/>
          <a:p>
            <a:r>
              <a:rPr lang="en-US" dirty="0"/>
              <a:t>Headline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457203" y="1687287"/>
            <a:ext cx="3849919" cy="2907337"/>
          </a:xfrm>
        </p:spPr>
        <p:txBody>
          <a:bodyPr/>
          <a:lstStyle/>
          <a:p>
            <a:r>
              <a:rPr lang="en-US" dirty="0"/>
              <a:t>Add text or bullet points here</a:t>
            </a:r>
          </a:p>
        </p:txBody>
      </p:sp>
      <p:pic>
        <p:nvPicPr>
          <p:cNvPr id="5" name="Habitat. We Build. – Because of this hou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02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9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Criteria for Selection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en-US" sz="2400" b="1" dirty="0">
                <a:latin typeface="Minion Pro" pitchFamily="18" charset="0"/>
                <a:ea typeface="ＭＳ Ｐゴシック" panose="020B0600070205080204" pitchFamily="34" charset="-128"/>
              </a:rPr>
              <a:t>Need for adequate housing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en-US" sz="2400" b="1" dirty="0">
                <a:latin typeface="Minion Pro" pitchFamily="18" charset="0"/>
                <a:ea typeface="ＭＳ Ｐゴシック" panose="020B0600070205080204" pitchFamily="34" charset="-128"/>
              </a:rPr>
              <a:t>Ability to Pay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en-US" sz="2400" b="1" dirty="0">
                <a:latin typeface="Minion Pro" pitchFamily="18" charset="0"/>
                <a:ea typeface="ＭＳ Ｐゴシック" panose="020B0600070205080204" pitchFamily="34" charset="-128"/>
              </a:rPr>
              <a:t>Willingness to partner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en-US" sz="2400" b="1" dirty="0">
                <a:latin typeface="Minion Pro" pitchFamily="18" charset="0"/>
                <a:ea typeface="ＭＳ Ｐゴシック" panose="020B0600070205080204" pitchFamily="34" charset="-128"/>
              </a:rPr>
              <a:t>Reside within Riley or Pottawatomie Counties for a minimum of one year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altLang="en-US" sz="2400" b="1" dirty="0">
              <a:latin typeface="Minion Pro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751" y="4686334"/>
            <a:ext cx="3130331" cy="393943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219294" y="1063229"/>
            <a:ext cx="3130331" cy="2037035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55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for Adequate Shelter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spcBef>
                <a:spcPts val="200"/>
              </a:spcBef>
              <a:defRPr/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Housing may be considered inadequate due to:</a:t>
            </a:r>
          </a:p>
          <a:p>
            <a:pPr lvl="1" eaLnBrk="1" hangingPunct="1">
              <a:lnSpc>
                <a:spcPct val="120000"/>
              </a:lnSpc>
              <a:spcBef>
                <a:spcPts val="200"/>
              </a:spcBef>
              <a:defRPr/>
            </a:pPr>
            <a:r>
              <a:rPr lang="en-US" altLang="en-US" sz="2200" dirty="0">
                <a:latin typeface="Minion Pro" pitchFamily="18" charset="0"/>
                <a:ea typeface="ＭＳ Ｐゴシック" panose="020B0600070205080204" pitchFamily="34" charset="-128"/>
              </a:rPr>
              <a:t>Size of dwelling</a:t>
            </a:r>
          </a:p>
          <a:p>
            <a:pPr lvl="1" eaLnBrk="1" hangingPunct="1">
              <a:lnSpc>
                <a:spcPct val="120000"/>
              </a:lnSpc>
              <a:spcBef>
                <a:spcPts val="200"/>
              </a:spcBef>
              <a:defRPr/>
            </a:pPr>
            <a:r>
              <a:rPr lang="en-US" altLang="en-US" sz="2200" dirty="0">
                <a:latin typeface="Minion Pro" pitchFamily="18" charset="0"/>
                <a:ea typeface="ＭＳ Ｐゴシック" panose="020B0600070205080204" pitchFamily="34" charset="-128"/>
              </a:rPr>
              <a:t>Number of bedrooms and bathrooms</a:t>
            </a:r>
          </a:p>
          <a:p>
            <a:pPr lvl="1" eaLnBrk="1" hangingPunct="1">
              <a:lnSpc>
                <a:spcPct val="120000"/>
              </a:lnSpc>
              <a:spcBef>
                <a:spcPts val="200"/>
              </a:spcBef>
              <a:defRPr/>
            </a:pPr>
            <a:r>
              <a:rPr lang="en-US" altLang="en-US" sz="2200" dirty="0">
                <a:latin typeface="Minion Pro" pitchFamily="18" charset="0"/>
                <a:ea typeface="ＭＳ Ｐゴシック" panose="020B0600070205080204" pitchFamily="34" charset="-128"/>
              </a:rPr>
              <a:t>Structural or dysfunctional issues</a:t>
            </a:r>
          </a:p>
          <a:p>
            <a:pPr lvl="1" eaLnBrk="1" hangingPunct="1">
              <a:lnSpc>
                <a:spcPct val="120000"/>
              </a:lnSpc>
              <a:spcBef>
                <a:spcPts val="200"/>
              </a:spcBef>
              <a:defRPr/>
            </a:pPr>
            <a:r>
              <a:rPr lang="en-US" altLang="en-US" sz="2200" dirty="0">
                <a:latin typeface="Minion Pro" pitchFamily="18" charset="0"/>
                <a:ea typeface="ＭＳ Ｐゴシック" panose="020B0600070205080204" pitchFamily="34" charset="-128"/>
              </a:rPr>
              <a:t>Neighborhood </a:t>
            </a:r>
          </a:p>
          <a:p>
            <a:pPr eaLnBrk="1" hangingPunct="1">
              <a:lnSpc>
                <a:spcPct val="120000"/>
              </a:lnSpc>
              <a:spcBef>
                <a:spcPts val="200"/>
              </a:spcBef>
              <a:defRPr/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en-US" sz="2400" b="1" dirty="0">
                <a:latin typeface="Minion Pro" pitchFamily="18" charset="0"/>
                <a:ea typeface="ＭＳ Ｐゴシック" panose="020B0600070205080204" pitchFamily="34" charset="-128"/>
              </a:rPr>
              <a:t>Home Visit </a:t>
            </a: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will be scheduled after completed application is received.</a:t>
            </a:r>
          </a:p>
          <a:p>
            <a:pPr lvl="1" eaLnBrk="1" hangingPunct="1">
              <a:lnSpc>
                <a:spcPct val="150000"/>
              </a:lnSpc>
              <a:defRPr/>
            </a:pPr>
            <a:endParaRPr lang="en-US" altLang="en-US" sz="22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marL="457200" lvl="1" indent="0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en-US" altLang="en-US" sz="2200" dirty="0">
              <a:latin typeface="Minion Pro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68" y="4732412"/>
            <a:ext cx="4510278" cy="322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400" y="1772248"/>
            <a:ext cx="2415104" cy="1612082"/>
          </a:xfrm>
          <a:prstGeom prst="rect">
            <a:avLst/>
          </a:prstGeom>
          <a:ln w="38100">
            <a:solidFill>
              <a:srgbClr val="CEDC00"/>
            </a:solidFill>
          </a:ln>
        </p:spPr>
      </p:pic>
    </p:spTree>
    <p:extLst>
      <p:ext uri="{BB962C8B-B14F-4D97-AF65-F5344CB8AC3E}">
        <p14:creationId xmlns:p14="http://schemas.microsoft.com/office/powerpoint/2010/main" val="673881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 Visit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77545"/>
            <a:ext cx="8356882" cy="3394472"/>
          </a:xfrm>
        </p:spPr>
        <p:txBody>
          <a:bodyPr>
            <a:normAutofit/>
          </a:bodyPr>
          <a:lstStyle/>
          <a:p>
            <a:pPr algn="just" eaLnBrk="1" hangingPunct="1">
              <a:spcBef>
                <a:spcPts val="200"/>
              </a:spcBef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The purpose of the Home Visit is to document the need for affordable and adequate housing and answer questions</a:t>
            </a:r>
            <a:endParaRPr lang="en-US" altLang="en-US" sz="10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spcBef>
                <a:spcPts val="200"/>
              </a:spcBef>
            </a:pPr>
            <a:endParaRPr lang="en-US" altLang="en-US" sz="10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algn="just" eaLnBrk="1" hangingPunct="1">
              <a:spcBef>
                <a:spcPts val="200"/>
              </a:spcBef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You must attend initial credit counseling session before the Home Visit will be scheduled</a:t>
            </a:r>
          </a:p>
          <a:p>
            <a:pPr algn="just" eaLnBrk="1" hangingPunct="1">
              <a:spcBef>
                <a:spcPts val="200"/>
              </a:spcBef>
            </a:pPr>
            <a:endParaRPr lang="en-US" altLang="en-US" sz="20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algn="just" eaLnBrk="1" hangingPunct="1">
              <a:spcBef>
                <a:spcPts val="200"/>
              </a:spcBef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The Home Visit will NOT be scheduled until you have timely completed all application requirements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751" y="4686334"/>
            <a:ext cx="3130331" cy="39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91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Ability to Pay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3680223"/>
          </a:xfrm>
        </p:spPr>
        <p:txBody>
          <a:bodyPr/>
          <a:lstStyle/>
          <a:p>
            <a:pPr eaLnBrk="1" hangingPunct="1">
              <a:spcBef>
                <a:spcPts val="200"/>
              </a:spcBef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Family’s gross monthly income should be at least $2,100 per month ($25,200 per year) or more dependent upon family size</a:t>
            </a:r>
          </a:p>
          <a:p>
            <a:pPr eaLnBrk="1" hangingPunct="1">
              <a:spcBef>
                <a:spcPts val="200"/>
              </a:spcBef>
            </a:pPr>
            <a:endParaRPr lang="en-US" altLang="en-US" sz="1000" dirty="0">
              <a:latin typeface="Minion Pro" pitchFamily="18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ts val="200"/>
              </a:spcBef>
            </a:pPr>
            <a:r>
              <a:rPr lang="en-US" altLang="en-US" sz="2400" dirty="0">
                <a:latin typeface="Minion Pro" pitchFamily="18" charset="0"/>
                <a:ea typeface="ＭＳ Ｐゴシック" panose="020B0600070205080204" pitchFamily="34" charset="-128"/>
              </a:rPr>
              <a:t>MAHFH will consider an applicant/co-applicant’s total stable income (may include the following):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78593" y="2905375"/>
            <a:ext cx="87868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2"/>
          <a:lstStyle/>
          <a:p>
            <a:pPr marL="742950" lvl="1" indent="-285750" eaLnBrk="1" hangingPunct="1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–"/>
              <a:defRPr/>
            </a:pPr>
            <a:r>
              <a:rPr lang="en-US" sz="2200" dirty="0">
                <a:solidFill>
                  <a:schemeClr val="bg1"/>
                </a:solidFill>
                <a:latin typeface="Minion Pro" pitchFamily="18" charset="0"/>
                <a:cs typeface="Geneva" charset="0"/>
              </a:rPr>
              <a:t>Public assistance</a:t>
            </a:r>
          </a:p>
          <a:p>
            <a:pPr marL="742950" lvl="1" indent="-285750" eaLnBrk="1" hangingPunct="1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–"/>
              <a:defRPr/>
            </a:pPr>
            <a:r>
              <a:rPr lang="en-US" sz="2200" dirty="0">
                <a:solidFill>
                  <a:schemeClr val="bg1"/>
                </a:solidFill>
                <a:latin typeface="Minion Pro" pitchFamily="18" charset="0"/>
                <a:cs typeface="Geneva" charset="0"/>
              </a:rPr>
              <a:t>Food stamps</a:t>
            </a:r>
          </a:p>
          <a:p>
            <a:pPr marL="742950" lvl="1" indent="-285750" eaLnBrk="1" hangingPunct="1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–"/>
              <a:defRPr/>
            </a:pPr>
            <a:r>
              <a:rPr lang="en-US" sz="2200" dirty="0">
                <a:solidFill>
                  <a:schemeClr val="bg1"/>
                </a:solidFill>
                <a:latin typeface="Minion Pro" pitchFamily="18" charset="0"/>
                <a:cs typeface="Geneva" charset="0"/>
              </a:rPr>
              <a:t>Child support/alimony</a:t>
            </a:r>
          </a:p>
          <a:p>
            <a:pPr marL="742950" lvl="1" indent="-285750" eaLnBrk="1" hangingPunct="1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–"/>
              <a:defRPr/>
            </a:pPr>
            <a:r>
              <a:rPr lang="en-US" sz="2200" dirty="0">
                <a:solidFill>
                  <a:schemeClr val="bg1"/>
                </a:solidFill>
                <a:latin typeface="Minion Pro" pitchFamily="18" charset="0"/>
                <a:cs typeface="Geneva" charset="0"/>
              </a:rPr>
              <a:t>Disability income</a:t>
            </a:r>
          </a:p>
          <a:p>
            <a:pPr marL="742950" lvl="1" indent="-285750" eaLnBrk="1" hangingPunct="1">
              <a:lnSpc>
                <a:spcPct val="150000"/>
              </a:lnSpc>
              <a:spcBef>
                <a:spcPts val="200"/>
              </a:spcBef>
              <a:buFont typeface="Arial" pitchFamily="34" charset="0"/>
              <a:buChar char="–"/>
              <a:defRPr/>
            </a:pPr>
            <a:r>
              <a:rPr lang="en-US" sz="2200" dirty="0">
                <a:solidFill>
                  <a:schemeClr val="bg1"/>
                </a:solidFill>
                <a:latin typeface="Minion Pro" pitchFamily="18" charset="0"/>
                <a:cs typeface="Geneva" charset="0"/>
              </a:rPr>
              <a:t>Wages from employment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68" y="4732412"/>
            <a:ext cx="4510278" cy="32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20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abitat Brand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AFD7"/>
      </a:accent1>
      <a:accent2>
        <a:srgbClr val="CEDC00"/>
      </a:accent2>
      <a:accent3>
        <a:srgbClr val="888B8D"/>
      </a:accent3>
      <a:accent4>
        <a:srgbClr val="FF671F"/>
      </a:accent4>
      <a:accent5>
        <a:srgbClr val="A4343A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Habitat Brand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AFD7"/>
      </a:accent1>
      <a:accent2>
        <a:srgbClr val="CEDC00"/>
      </a:accent2>
      <a:accent3>
        <a:srgbClr val="888B8D"/>
      </a:accent3>
      <a:accent4>
        <a:srgbClr val="FF671F"/>
      </a:accent4>
      <a:accent5>
        <a:srgbClr val="A4343A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53E2DACD33164AA126F587316A1D64" ma:contentTypeVersion="13" ma:contentTypeDescription="Create a new document." ma:contentTypeScope="" ma:versionID="cbeca68848766de6f80c8f27e0793a3b">
  <xsd:schema xmlns:xsd="http://www.w3.org/2001/XMLSchema" xmlns:xs="http://www.w3.org/2001/XMLSchema" xmlns:p="http://schemas.microsoft.com/office/2006/metadata/properties" xmlns:ns3="de9cba54-3a29-4050-8508-10b7fa1ba170" xmlns:ns4="347c24cf-9735-410c-a086-5e65a74acb15" targetNamespace="http://schemas.microsoft.com/office/2006/metadata/properties" ma:root="true" ma:fieldsID="37a65018d751d01e666c82f241999253" ns3:_="" ns4:_="">
    <xsd:import namespace="de9cba54-3a29-4050-8508-10b7fa1ba170"/>
    <xsd:import namespace="347c24cf-9735-410c-a086-5e65a74acb1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9cba54-3a29-4050-8508-10b7fa1ba1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7c24cf-9735-410c-a086-5e65a74acb1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D9E4C3-D2A6-4BF3-8564-542D86B578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AC6EB2-FAED-45D4-8879-2B27D5B80D2F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47c24cf-9735-410c-a086-5e65a74acb15"/>
    <ds:schemaRef ds:uri="http://purl.org/dc/terms/"/>
    <ds:schemaRef ds:uri="de9cba54-3a29-4050-8508-10b7fa1ba17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301B4D7-9C3A-44E4-9E48-98A081EA69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9cba54-3a29-4050-8508-10b7fa1ba170"/>
    <ds:schemaRef ds:uri="347c24cf-9735-410c-a086-5e65a74acb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3180</TotalTime>
  <Words>934</Words>
  <Application>Microsoft Macintosh PowerPoint</Application>
  <PresentationFormat>On-screen Show (16:9)</PresentationFormat>
  <Paragraphs>155</Paragraphs>
  <Slides>24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Bernard MT Condensed</vt:lpstr>
      <vt:lpstr>Calibri</vt:lpstr>
      <vt:lpstr>Minion Pro</vt:lpstr>
      <vt:lpstr>Wingdings</vt:lpstr>
      <vt:lpstr>Office Theme</vt:lpstr>
      <vt:lpstr>Custom Design</vt:lpstr>
      <vt:lpstr>PowerPoint Presentation</vt:lpstr>
      <vt:lpstr>History of Habitat for Humanity</vt:lpstr>
      <vt:lpstr>Mission of Habitat</vt:lpstr>
      <vt:lpstr>Habi-facts</vt:lpstr>
      <vt:lpstr>Headline here</vt:lpstr>
      <vt:lpstr>Criteria for Selection</vt:lpstr>
      <vt:lpstr>Need for Adequate Shelter</vt:lpstr>
      <vt:lpstr>Home Visit</vt:lpstr>
      <vt:lpstr>Ability to Pay</vt:lpstr>
      <vt:lpstr>Income Guidelines</vt:lpstr>
      <vt:lpstr>Financial Requirements</vt:lpstr>
      <vt:lpstr>Interest Savings</vt:lpstr>
      <vt:lpstr>Equity/Silent Second Mortgage (EXAMPLE)</vt:lpstr>
      <vt:lpstr>Willingness to Partner</vt:lpstr>
      <vt:lpstr>Sweat Equity</vt:lpstr>
      <vt:lpstr>Credit Counseling - Application Requirement</vt:lpstr>
      <vt:lpstr>Application Process Recap</vt:lpstr>
      <vt:lpstr>Application Approval</vt:lpstr>
      <vt:lpstr>IMPORTANT!</vt:lpstr>
      <vt:lpstr>Is a Habitat Home for You?</vt:lpstr>
      <vt:lpstr>Application Process - Recap</vt:lpstr>
      <vt:lpstr>Thank You!</vt:lpstr>
      <vt:lpstr>PowerPoint Presentation</vt:lpstr>
      <vt:lpstr>PowerPoint Presentation</vt:lpstr>
    </vt:vector>
  </TitlesOfParts>
  <Company>hfhi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  support</dc:creator>
  <cp:lastModifiedBy>Emily Polston</cp:lastModifiedBy>
  <cp:revision>123</cp:revision>
  <dcterms:created xsi:type="dcterms:W3CDTF">2017-05-31T13:23:49Z</dcterms:created>
  <dcterms:modified xsi:type="dcterms:W3CDTF">2021-01-22T17:19:49Z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0x0101004753E2DACD33164AA126F587316A1D64</vt:lpwstr>
  </property>
</Properties>
</file>